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2" r:id="rId4"/>
    <p:sldId id="273" r:id="rId5"/>
    <p:sldId id="276" r:id="rId6"/>
    <p:sldId id="275" r:id="rId7"/>
    <p:sldId id="277" r:id="rId8"/>
    <p:sldId id="279" r:id="rId9"/>
    <p:sldId id="278" r:id="rId10"/>
    <p:sldId id="271" r:id="rId11"/>
  </p:sldIdLst>
  <p:sldSz cx="9144000" cy="6858000" type="screen4x3"/>
  <p:notesSz cx="6854825" cy="9871075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97" autoAdjust="0"/>
    <p:restoredTop sz="86406" autoAdjust="0"/>
  </p:normalViewPr>
  <p:slideViewPr>
    <p:cSldViewPr>
      <p:cViewPr>
        <p:scale>
          <a:sx n="66" d="100"/>
          <a:sy n="66" d="100"/>
        </p:scale>
        <p:origin x="300" y="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latinLnBrk="0">
              <a:defRPr kumimoji="1" lang="ja-JP" sz="1100"/>
            </a:lvl1pPr>
          </a:lstStyle>
          <a:p>
            <a:endParaRPr kumimoji="1" lang="ja-JP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2816" y="0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latinLnBrk="0">
              <a:defRPr kumimoji="1" lang="ja-JP" sz="1100"/>
            </a:lvl1pPr>
          </a:lstStyle>
          <a:p>
            <a:fld id="{9472DD5C-B6A9-4714-908F-0B8F74738B98}" type="datetimeFigureOut">
              <a:rPr kumimoji="1" lang="en-US" altLang="ja-JP" smtClean="0"/>
              <a:pPr/>
              <a:t>3/21/2017</a:t>
            </a:fld>
            <a:endParaRPr kumimoji="1" lang="ja-JP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2" y="9375809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latinLnBrk="0">
              <a:defRPr kumimoji="1" lang="ja-JP" sz="1100"/>
            </a:lvl1pPr>
          </a:lstStyle>
          <a:p>
            <a:endParaRPr kumimoji="1" lang="ja-JP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2816" y="9375809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latinLnBrk="0">
              <a:defRPr kumimoji="1" lang="ja-JP" sz="1100"/>
            </a:lvl1pPr>
          </a:lstStyle>
          <a:p>
            <a:fld id="{7C1C90DE-A98B-4173-B17E-434F189FC4DB}" type="slidenum">
              <a:rPr kumimoji="1" lang="en-US" altLang="ja-JP" smtClean="0"/>
              <a:pPr/>
              <a:t>‹#›</a:t>
            </a:fld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39002209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latinLnBrk="0">
              <a:defRPr kumimoji="1" lang="ja-JP" sz="1100"/>
            </a:lvl1pPr>
          </a:lstStyle>
          <a:p>
            <a:endParaRPr kumimoji="1" lang="ja-JP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2816" y="0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latinLnBrk="0">
              <a:defRPr kumimoji="1" lang="ja-JP" sz="1100"/>
            </a:lvl1pPr>
          </a:lstStyle>
          <a:p>
            <a:fld id="{193366E8-8A22-4400-BBA2-8D322280A6E8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kumimoji="1" lang="ja-JP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483" y="4688762"/>
            <a:ext cx="5483860" cy="4441985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2" y="9375809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latinLnBrk="0">
              <a:defRPr kumimoji="1" lang="ja-JP" sz="1100"/>
            </a:lvl1pPr>
          </a:lstStyle>
          <a:p>
            <a:endParaRPr kumimoji="1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2816" y="9375809"/>
            <a:ext cx="2970424" cy="49355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latinLnBrk="0">
              <a:defRPr kumimoji="1" lang="ja-JP" sz="1100"/>
            </a:lvl1pPr>
          </a:lstStyle>
          <a:p>
            <a:fld id="{3792D2CF-A01B-4515-8B40-3DC34258267A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1802093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741363"/>
            <a:ext cx="4933950" cy="3700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69033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49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741363"/>
            <a:ext cx="4933950" cy="3700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36420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 スライド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2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kumimoji="1" lang="ja-JP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kumimoji="1" lang="ja-JP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3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7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kumimoji="1" lang="ja-JP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kumimoji="1" lang="ja-JP" sz="2800">
                <a:solidFill>
                  <a:schemeClr val="tx1"/>
                </a:solidFill>
              </a:defRPr>
            </a:lvl1pPr>
            <a:lvl2pPr marL="457200" indent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>
              <a:defRPr kumimoji="1" lang="ja-JP" sz="2400"/>
            </a:lvl2pPr>
            <a:lvl3pPr>
              <a:defRPr kumimoji="1" lang="ja-JP" sz="2000"/>
            </a:lvl3pPr>
            <a:lvl4pPr>
              <a:defRPr kumimoji="1" lang="ja-JP" sz="1800"/>
            </a:lvl4pPr>
            <a:lvl5pPr>
              <a:defRPr kumimoji="1" lang="ja-JP" sz="1800"/>
            </a:lvl5pPr>
            <a:lvl6pPr>
              <a:defRPr kumimoji="1" lang="ja-JP" sz="1800"/>
            </a:lvl6pPr>
            <a:lvl7pPr>
              <a:defRPr kumimoji="1" lang="ja-JP" sz="1800"/>
            </a:lvl7pPr>
            <a:lvl8pPr>
              <a:defRPr kumimoji="1" lang="ja-JP" sz="1800"/>
            </a:lvl8pPr>
            <a:lvl9pPr>
              <a:defRPr kumimoji="1" lang="ja-JP"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>
              <a:defRPr kumimoji="1" lang="ja-JP" sz="2400"/>
            </a:lvl2pPr>
            <a:lvl3pPr>
              <a:defRPr kumimoji="1" lang="ja-JP" sz="2000"/>
            </a:lvl3pPr>
            <a:lvl4pPr>
              <a:defRPr kumimoji="1" lang="ja-JP" sz="1800"/>
            </a:lvl4pPr>
            <a:lvl5pPr>
              <a:defRPr kumimoji="1" lang="ja-JP" sz="1800"/>
            </a:lvl5pPr>
            <a:lvl6pPr>
              <a:defRPr kumimoji="1" lang="ja-JP" sz="1800"/>
            </a:lvl6pPr>
            <a:lvl7pPr>
              <a:defRPr kumimoji="1" lang="ja-JP" sz="1800"/>
            </a:lvl7pPr>
            <a:lvl8pPr>
              <a:defRPr kumimoji="1" lang="ja-JP" sz="1800"/>
            </a:lvl8pPr>
            <a:lvl9pPr>
              <a:defRPr kumimoji="1" lang="ja-JP"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kumimoji="1" lang="ja-JP" sz="2400" b="0">
                <a:solidFill>
                  <a:schemeClr val="tx2"/>
                </a:solidFill>
              </a:defRPr>
            </a:lvl1pPr>
            <a:lvl2pPr marL="457200" indent="0">
              <a:buNone/>
              <a:defRPr kumimoji="1" lang="ja-JP" sz="2000" b="1"/>
            </a:lvl2pPr>
            <a:lvl3pPr marL="914400" indent="0">
              <a:buNone/>
              <a:defRPr kumimoji="1" lang="ja-JP" sz="1800" b="1"/>
            </a:lvl3pPr>
            <a:lvl4pPr marL="1371600" indent="0">
              <a:buNone/>
              <a:defRPr kumimoji="1" lang="ja-JP" sz="1600" b="1"/>
            </a:lvl4pPr>
            <a:lvl5pPr marL="1828800" indent="0">
              <a:buNone/>
              <a:defRPr kumimoji="1" lang="ja-JP" sz="1600" b="1"/>
            </a:lvl5pPr>
            <a:lvl6pPr marL="2286000" indent="0">
              <a:buNone/>
              <a:defRPr kumimoji="1" lang="ja-JP" sz="1600" b="1"/>
            </a:lvl6pPr>
            <a:lvl7pPr marL="2743200" indent="0">
              <a:buNone/>
              <a:defRPr kumimoji="1" lang="ja-JP" sz="1600" b="1"/>
            </a:lvl7pPr>
            <a:lvl8pPr marL="3200400" indent="0">
              <a:buNone/>
              <a:defRPr kumimoji="1" lang="ja-JP" sz="1600" b="1"/>
            </a:lvl8pPr>
            <a:lvl9pPr marL="3657600" indent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kumimoji="1" lang="ja-JP" sz="2400"/>
            </a:lvl1pPr>
            <a:lvl2pPr>
              <a:defRPr kumimoji="1" lang="ja-JP" sz="2000"/>
            </a:lvl2pPr>
            <a:lvl3pPr>
              <a:defRPr kumimoji="1" lang="ja-JP" sz="1800"/>
            </a:lvl3pPr>
            <a:lvl4pPr>
              <a:defRPr kumimoji="1" lang="ja-JP" sz="1600"/>
            </a:lvl4pPr>
            <a:lvl5pPr>
              <a:defRPr kumimoji="1" lang="ja-JP" sz="1600"/>
            </a:lvl5pPr>
            <a:lvl6pPr>
              <a:defRPr kumimoji="1" lang="ja-JP" sz="1600"/>
            </a:lvl6pPr>
            <a:lvl7pPr>
              <a:defRPr kumimoji="1" lang="ja-JP" sz="1600"/>
            </a:lvl7pPr>
            <a:lvl8pPr>
              <a:defRPr kumimoji="1" lang="ja-JP" sz="1600"/>
            </a:lvl8pPr>
            <a:lvl9pPr>
              <a:defRPr kumimoji="1" lang="ja-JP"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kumimoji="1" lang="ja-JP" sz="2400" b="0">
                <a:solidFill>
                  <a:schemeClr val="tx2"/>
                </a:solidFill>
              </a:defRPr>
            </a:lvl1pPr>
            <a:lvl2pPr marL="457200" indent="0">
              <a:buNone/>
              <a:defRPr kumimoji="1" lang="ja-JP" sz="2000" b="1"/>
            </a:lvl2pPr>
            <a:lvl3pPr marL="914400" indent="0">
              <a:buNone/>
              <a:defRPr kumimoji="1" lang="ja-JP" sz="1800" b="1"/>
            </a:lvl3pPr>
            <a:lvl4pPr marL="1371600" indent="0">
              <a:buNone/>
              <a:defRPr kumimoji="1" lang="ja-JP" sz="1600" b="1"/>
            </a:lvl4pPr>
            <a:lvl5pPr marL="1828800" indent="0">
              <a:buNone/>
              <a:defRPr kumimoji="1" lang="ja-JP" sz="1600" b="1"/>
            </a:lvl5pPr>
            <a:lvl6pPr marL="2286000" indent="0">
              <a:buNone/>
              <a:defRPr kumimoji="1" lang="ja-JP" sz="1600" b="1"/>
            </a:lvl6pPr>
            <a:lvl7pPr marL="2743200" indent="0">
              <a:buNone/>
              <a:defRPr kumimoji="1" lang="ja-JP" sz="1600" b="1"/>
            </a:lvl7pPr>
            <a:lvl8pPr marL="3200400" indent="0">
              <a:buNone/>
              <a:defRPr kumimoji="1" lang="ja-JP" sz="1600" b="1"/>
            </a:lvl8pPr>
            <a:lvl9pPr marL="3657600" indent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 latinLnBrk="0">
              <a:defRPr kumimoji="1" lang="ja-JP" sz="2400"/>
            </a:lvl1pPr>
            <a:lvl2pPr>
              <a:defRPr kumimoji="1" lang="ja-JP" sz="2000"/>
            </a:lvl2pPr>
            <a:lvl3pPr>
              <a:defRPr kumimoji="1" lang="ja-JP" sz="1800"/>
            </a:lvl3pPr>
            <a:lvl4pPr>
              <a:defRPr kumimoji="1" lang="ja-JP" sz="1600"/>
            </a:lvl4pPr>
            <a:lvl5pPr>
              <a:defRPr kumimoji="1" lang="ja-JP" sz="1600"/>
            </a:lvl5pPr>
            <a:lvl6pPr>
              <a:defRPr kumimoji="1" lang="ja-JP" sz="1600"/>
            </a:lvl6pPr>
            <a:lvl7pPr>
              <a:defRPr kumimoji="1" lang="ja-JP" sz="1600"/>
            </a:lvl7pPr>
            <a:lvl8pPr>
              <a:defRPr kumimoji="1" lang="ja-JP" sz="1600"/>
            </a:lvl8pPr>
            <a:lvl9pPr>
              <a:defRPr kumimoji="1" lang="ja-JP"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1" y="1600203"/>
            <a:ext cx="5111750" cy="4525963"/>
          </a:xfrm>
        </p:spPr>
        <p:txBody>
          <a:bodyPr/>
          <a:lstStyle>
            <a:lvl1pPr latinLnBrk="0">
              <a:defRPr kumimoji="1" lang="ja-JP" sz="3200">
                <a:solidFill>
                  <a:schemeClr val="tx1"/>
                </a:solidFill>
              </a:defRPr>
            </a:lvl1pPr>
            <a:lvl2pPr>
              <a:defRPr kumimoji="1" lang="ja-JP" sz="2800"/>
            </a:lvl2pPr>
            <a:lvl3pPr>
              <a:defRPr kumimoji="1" lang="ja-JP" sz="2400"/>
            </a:lvl3pPr>
            <a:lvl4pPr>
              <a:defRPr kumimoji="1" lang="ja-JP" sz="2000"/>
            </a:lvl4pPr>
            <a:lvl5pPr>
              <a:defRPr kumimoji="1" lang="ja-JP" sz="2000"/>
            </a:lvl5pPr>
            <a:lvl6pPr>
              <a:defRPr kumimoji="1" lang="ja-JP" sz="2000"/>
            </a:lvl6pPr>
            <a:lvl7pPr>
              <a:defRPr kumimoji="1" lang="ja-JP" sz="2000"/>
            </a:lvl7pPr>
            <a:lvl8pPr>
              <a:defRPr kumimoji="1" lang="ja-JP" sz="2000"/>
            </a:lvl8pPr>
            <a:lvl9pPr>
              <a:defRPr kumimoji="1" lang="ja-JP"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2" y="1600203"/>
            <a:ext cx="3008313" cy="4525963"/>
          </a:xfrm>
        </p:spPr>
        <p:txBody>
          <a:bodyPr/>
          <a:lstStyle>
            <a:lvl1pPr marL="0" indent="0" latinLnBrk="0">
              <a:buNone/>
              <a:defRPr kumimoji="1" lang="ja-JP" sz="1400"/>
            </a:lvl1pPr>
            <a:lvl2pPr marL="457200" indent="0">
              <a:buNone/>
              <a:defRPr kumimoji="1" lang="ja-JP" sz="1200"/>
            </a:lvl2pPr>
            <a:lvl3pPr marL="914400" indent="0">
              <a:buNone/>
              <a:defRPr kumimoji="1" lang="ja-JP" sz="1000"/>
            </a:lvl3pPr>
            <a:lvl4pPr marL="1371600" indent="0">
              <a:buNone/>
              <a:defRPr kumimoji="1" lang="ja-JP" sz="900"/>
            </a:lvl4pPr>
            <a:lvl5pPr marL="1828800" indent="0">
              <a:buNone/>
              <a:defRPr kumimoji="1" lang="ja-JP" sz="900"/>
            </a:lvl5pPr>
            <a:lvl6pPr marL="2286000" indent="0">
              <a:buNone/>
              <a:defRPr kumimoji="1" lang="ja-JP" sz="900"/>
            </a:lvl6pPr>
            <a:lvl7pPr marL="2743200" indent="0">
              <a:buNone/>
              <a:defRPr kumimoji="1" lang="ja-JP" sz="900"/>
            </a:lvl7pPr>
            <a:lvl8pPr marL="3200400" indent="0">
              <a:buNone/>
              <a:defRPr kumimoji="1" lang="ja-JP" sz="900"/>
            </a:lvl8pPr>
            <a:lvl9pPr marL="3657600" indent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kumimoji="1" lang="ja-JP" sz="2000" b="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kumimoji="1" lang="ja-JP" sz="3200"/>
            </a:lvl1pPr>
            <a:lvl2pPr marL="457200" indent="0">
              <a:buNone/>
              <a:defRPr kumimoji="1" lang="ja-JP" sz="2800"/>
            </a:lvl2pPr>
            <a:lvl3pPr marL="914400" indent="0">
              <a:buNone/>
              <a:defRPr kumimoji="1" lang="ja-JP" sz="2400"/>
            </a:lvl3pPr>
            <a:lvl4pPr marL="1371600" indent="0">
              <a:buNone/>
              <a:defRPr kumimoji="1" lang="ja-JP" sz="2000"/>
            </a:lvl4pPr>
            <a:lvl5pPr marL="1828800" indent="0">
              <a:buNone/>
              <a:defRPr kumimoji="1" lang="ja-JP" sz="2000"/>
            </a:lvl5pPr>
            <a:lvl6pPr marL="2286000" indent="0">
              <a:buNone/>
              <a:defRPr kumimoji="1" lang="ja-JP" sz="2000"/>
            </a:lvl6pPr>
            <a:lvl7pPr marL="2743200" indent="0">
              <a:buNone/>
              <a:defRPr kumimoji="1" lang="ja-JP" sz="2000"/>
            </a:lvl7pPr>
            <a:lvl8pPr marL="3200400" indent="0">
              <a:buNone/>
              <a:defRPr kumimoji="1" lang="ja-JP" sz="2000"/>
            </a:lvl8pPr>
            <a:lvl9pPr marL="3657600" indent="0">
              <a:buNone/>
              <a:defRPr kumimoji="1" lang="ja-JP" sz="20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kumimoji="1" lang="ja-JP" sz="1400"/>
            </a:lvl1pPr>
            <a:lvl2pPr marL="457200" indent="0">
              <a:buNone/>
              <a:defRPr kumimoji="1" lang="ja-JP" sz="1200"/>
            </a:lvl2pPr>
            <a:lvl3pPr marL="914400" indent="0">
              <a:buNone/>
              <a:defRPr kumimoji="1" lang="ja-JP" sz="1000"/>
            </a:lvl3pPr>
            <a:lvl4pPr marL="1371600" indent="0">
              <a:buNone/>
              <a:defRPr kumimoji="1" lang="ja-JP" sz="900"/>
            </a:lvl4pPr>
            <a:lvl5pPr marL="1828800" indent="0">
              <a:buNone/>
              <a:defRPr kumimoji="1" lang="ja-JP" sz="900"/>
            </a:lvl5pPr>
            <a:lvl6pPr marL="2286000" indent="0">
              <a:buNone/>
              <a:defRPr kumimoji="1" lang="ja-JP" sz="900"/>
            </a:lvl6pPr>
            <a:lvl7pPr marL="2743200" indent="0">
              <a:buNone/>
              <a:defRPr kumimoji="1" lang="ja-JP" sz="900"/>
            </a:lvl7pPr>
            <a:lvl8pPr marL="3200400" indent="0">
              <a:buNone/>
              <a:defRPr kumimoji="1" lang="ja-JP" sz="900"/>
            </a:lvl8pPr>
            <a:lvl9pPr marL="3657600" indent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kumimoji="1" lang="ja-JP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ja-JP" altLang="en-US"/>
              <a:pPr/>
              <a:t>2017/3/21</a:t>
            </a:fld>
            <a:endParaRPr kumimoji="1" lang="ja-JP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kumimoji="1" lang="ja-JP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kumimoji="1" lang="ja-JP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/>
              <a:t>マスタ タイトルの書式設定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1" lang="ja-JP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kumimoji="1" lang="ja-JP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kumimoji="1" lang="ja-JP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kumimoji="1" lang="ja-JP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kumimoji="1" lang="ja-JP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9%98%B2%E8%99%AB%E5%89%A4" TargetMode="External"/><Relationship Id="rId3" Type="http://schemas.openxmlformats.org/officeDocument/2006/relationships/hyperlink" Target="http://ja.wikipedia.org/wiki/%E6%BA%B6%E5%AA%92" TargetMode="External"/><Relationship Id="rId7" Type="http://schemas.openxmlformats.org/officeDocument/2006/relationships/hyperlink" Target="http://ja.wikipedia.org/wiki/%E5%8B%95%E7%89%A9%E5%AE%9F%E9%A8%93" TargetMode="External"/><Relationship Id="rId2" Type="http://schemas.openxmlformats.org/officeDocument/2006/relationships/hyperlink" Target="http://ja.wikipedia.org/wiki/%E5%B7%A5%E6%A5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.wikipedia.org/wiki/%E7%99%BA%E6%B3%A1%E3%82%B9%E3%83%81%E3%83%AD%E3%83%BC%E3%83%AB" TargetMode="External"/><Relationship Id="rId11" Type="http://schemas.openxmlformats.org/officeDocument/2006/relationships/hyperlink" Target="http://ja.wikipedia.org/wiki/%E9%A3%9F%E5%93%81" TargetMode="External"/><Relationship Id="rId5" Type="http://schemas.openxmlformats.org/officeDocument/2006/relationships/hyperlink" Target="http://ja.wikipedia.org/wiki/%E5%8E%9F%E5%AD%90%E5%8A%9B%E7%99%BA%E9%9B%BB%E6%89%80" TargetMode="External"/><Relationship Id="rId10" Type="http://schemas.openxmlformats.org/officeDocument/2006/relationships/hyperlink" Target="http://ja.wikipedia.org/wiki/%E3%82%B8%E3%83%A3%E3%83%B3%E3%82%AF%E3%83%95%E3%83%BC%E3%83%89" TargetMode="External"/><Relationship Id="rId4" Type="http://schemas.openxmlformats.org/officeDocument/2006/relationships/hyperlink" Target="http://ja.wikipedia.org/wiki/%E5%86%B7%E5%8D%B4%E6%9D%90" TargetMode="External"/><Relationship Id="rId9" Type="http://schemas.openxmlformats.org/officeDocument/2006/relationships/hyperlink" Target="http://ja.wikipedia.org/wiki/%E6%B4%97%E6%B5%8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5%86%B7%E5%AA%92" TargetMode="External"/><Relationship Id="rId2" Type="http://schemas.openxmlformats.org/officeDocument/2006/relationships/hyperlink" Target="http://ja.wikipedia.org/wiki/%E6%BA%B6%E5%AA%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AB%E3%83%AA%E3%83%95%E3%82%A9%E3%83%AB%E3%83%8B%E3%82%A2%E5%B7%9E" TargetMode="External"/><Relationship Id="rId2" Type="http://schemas.openxmlformats.org/officeDocument/2006/relationships/hyperlink" Target="http://ja.wikipedia.org/wiki/%E3%82%A2%E3%83%A1%E3%83%AA%E3%82%AB%E5%90%88%E8%A1%86%E5%9B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.wikipedia.org/wiki/%E6%B1%BA%E8%AD%B0" TargetMode="External"/><Relationship Id="rId5" Type="http://schemas.openxmlformats.org/officeDocument/2006/relationships/hyperlink" Target="http://ja.wikipedia.org/wiki/%E8%AD%B0%E4%BC%9A" TargetMode="External"/><Relationship Id="rId4" Type="http://schemas.openxmlformats.org/officeDocument/2006/relationships/hyperlink" Target="http://ja.wikipedia.org/w/index.php?title=%E3%82%A2%E3%83%AA%E3%82%BD%E3%83%BB%E3%83%93%E3%82%A8%E3%83%9B%E5%B8%82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6400800" cy="702568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身近な化学物質の危険性</a:t>
            </a:r>
            <a:endParaRPr kumimoji="1" lang="ja-JP" sz="4000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1723728" y="1844824"/>
            <a:ext cx="5328592" cy="288032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2">
                    <a:lumMod val="25000"/>
                  </a:schemeClr>
                </a:solidFill>
                <a:latin typeface="+mn-lt"/>
              </a:rPr>
              <a:t>D.H.M.O.</a:t>
            </a:r>
            <a:br>
              <a:rPr lang="en-US" altLang="ja-JP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ja-JP" altLang="ja-JP" b="1" dirty="0">
                <a:solidFill>
                  <a:schemeClr val="tx2">
                    <a:lumMod val="25000"/>
                  </a:schemeClr>
                </a:solidFill>
                <a:effectLst/>
              </a:rPr>
              <a:t>Dihydrogen Monooxide</a:t>
            </a:r>
            <a:endParaRPr kumimoji="1" lang="ja-JP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kumimoji="1" lang="ja-JP" altLang="ja-JP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温室効果を引き起こす。</a:t>
            </a:r>
          </a:p>
          <a:p>
            <a:pPr rtl="0"/>
            <a:r>
              <a:rPr kumimoji="1" lang="ja-JP" altLang="ja-JP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重篤なやけどの原因となりうる。</a:t>
            </a:r>
          </a:p>
          <a:p>
            <a:pPr rtl="0"/>
            <a:r>
              <a:rPr kumimoji="1" lang="ja-JP" altLang="ja-JP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地形の侵食を引き起こす。</a:t>
            </a:r>
          </a:p>
          <a:p>
            <a:pPr rtl="0"/>
            <a:r>
              <a:rPr kumimoji="1" lang="ja-JP" altLang="ja-JP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多くの材料の腐食を進行させ、さび付かせる。</a:t>
            </a:r>
          </a:p>
          <a:p>
            <a:pPr rtl="0"/>
            <a:r>
              <a:rPr kumimoji="1" lang="ja-JP" altLang="ja-JP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電気事故の原因となり、自動車のブレーキの効果を低下させる。</a:t>
            </a:r>
          </a:p>
          <a:p>
            <a:pPr rtl="0"/>
            <a:r>
              <a:rPr kumimoji="1" lang="ja-JP" altLang="ja-JP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末期がん患者の悪性腫瘍から検出される。</a:t>
            </a:r>
            <a:endParaRPr kumimoji="1" lang="en-US" altLang="ja-JP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ja-JP" altLang="en-US" dirty="0">
                <a:effectLst/>
              </a:rPr>
              <a:t>吸引すると死亡する。</a:t>
            </a:r>
            <a:endParaRPr kumimoji="1" lang="ja-JP" altLang="ja-JP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DHMO</a:t>
            </a:r>
            <a:r>
              <a:rPr kumimoji="1" lang="ja-JP" altLang="en-US" dirty="0"/>
              <a:t>の危険性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800000">
            <a:off x="899592" y="1700808"/>
            <a:ext cx="1440160" cy="477389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 rot="10800000">
            <a:off x="1943708" y="2190274"/>
            <a:ext cx="972108" cy="477389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0800000">
            <a:off x="2915816" y="3363432"/>
            <a:ext cx="720081" cy="477389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0800000">
            <a:off x="3347863" y="4869159"/>
            <a:ext cx="1440160" cy="477389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18000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ja-JP" dirty="0">
                <a:effectLst/>
                <a:hlinkClick r:id="rId2" tooltip="工業"/>
              </a:rPr>
              <a:t>工業</a:t>
            </a:r>
            <a:r>
              <a:rPr lang="ja-JP" altLang="ja-JP" dirty="0">
                <a:effectLst/>
              </a:rPr>
              <a:t>用の</a:t>
            </a:r>
            <a:r>
              <a:rPr lang="ja-JP" altLang="ja-JP" dirty="0">
                <a:effectLst/>
                <a:hlinkClick r:id="rId3" tooltip="溶媒"/>
              </a:rPr>
              <a:t>溶媒</a:t>
            </a:r>
            <a:r>
              <a:rPr lang="ja-JP" altLang="ja-JP" dirty="0">
                <a:effectLst/>
              </a:rPr>
              <a:t>、</a:t>
            </a:r>
            <a:r>
              <a:rPr lang="ja-JP" altLang="ja-JP" dirty="0">
                <a:effectLst/>
                <a:hlinkClick r:id="rId4" tooltip="冷却材"/>
              </a:rPr>
              <a:t>冷却材</a:t>
            </a:r>
            <a:r>
              <a:rPr lang="ja-JP" altLang="ja-JP" dirty="0">
                <a:effectLst/>
              </a:rPr>
              <a:t>として用いられる。</a:t>
            </a:r>
          </a:p>
          <a:p>
            <a:r>
              <a:rPr lang="ja-JP" altLang="ja-JP" dirty="0">
                <a:effectLst/>
                <a:hlinkClick r:id="rId5" tooltip="原子力発電所"/>
              </a:rPr>
              <a:t>原子力発電所</a:t>
            </a:r>
            <a:r>
              <a:rPr lang="ja-JP" altLang="ja-JP" dirty="0">
                <a:effectLst/>
              </a:rPr>
              <a:t>で用いられる。</a:t>
            </a:r>
          </a:p>
          <a:p>
            <a:r>
              <a:rPr lang="ja-JP" altLang="ja-JP" dirty="0">
                <a:effectLst/>
                <a:hlinkClick r:id="rId6" tooltip="発泡スチロール"/>
              </a:rPr>
              <a:t>発泡スチロール</a:t>
            </a:r>
            <a:r>
              <a:rPr lang="ja-JP" altLang="ja-JP" dirty="0">
                <a:effectLst/>
              </a:rPr>
              <a:t>の製造に用いられる。</a:t>
            </a:r>
          </a:p>
          <a:p>
            <a:r>
              <a:rPr lang="ja-JP" altLang="ja-JP" dirty="0">
                <a:effectLst/>
              </a:rPr>
              <a:t>防</a:t>
            </a:r>
            <a:r>
              <a:rPr lang="ja-JP" altLang="en-US" dirty="0">
                <a:effectLst/>
              </a:rPr>
              <a:t>火</a:t>
            </a:r>
            <a:r>
              <a:rPr lang="ja-JP" altLang="ja-JP" dirty="0">
                <a:effectLst/>
              </a:rPr>
              <a:t>剤として用いられる。</a:t>
            </a:r>
          </a:p>
          <a:p>
            <a:r>
              <a:rPr lang="ja-JP" altLang="ja-JP" dirty="0">
                <a:effectLst/>
              </a:rPr>
              <a:t>各種の残酷な</a:t>
            </a:r>
            <a:r>
              <a:rPr lang="ja-JP" altLang="ja-JP" dirty="0">
                <a:effectLst/>
                <a:hlinkClick r:id="rId7" tooltip="動物実験"/>
              </a:rPr>
              <a:t>動物実験</a:t>
            </a:r>
            <a:r>
              <a:rPr lang="ja-JP" altLang="ja-JP" dirty="0">
                <a:effectLst/>
              </a:rPr>
              <a:t>に用いられる。</a:t>
            </a:r>
          </a:p>
          <a:p>
            <a:r>
              <a:rPr lang="ja-JP" altLang="ja-JP" dirty="0">
                <a:effectLst/>
                <a:hlinkClick r:id="rId8" tooltip="防虫剤"/>
              </a:rPr>
              <a:t>防虫剤</a:t>
            </a:r>
            <a:r>
              <a:rPr lang="ja-JP" altLang="ja-JP" dirty="0">
                <a:effectLst/>
              </a:rPr>
              <a:t>の散布に用いられる。</a:t>
            </a:r>
            <a:r>
              <a:rPr lang="ja-JP" altLang="ja-JP" dirty="0">
                <a:effectLst/>
                <a:hlinkClick r:id="rId9" tooltip="洗浄"/>
              </a:rPr>
              <a:t>洗浄</a:t>
            </a:r>
            <a:r>
              <a:rPr lang="ja-JP" altLang="ja-JP" dirty="0">
                <a:effectLst/>
              </a:rPr>
              <a:t>した後も産物はDHMOによる汚染状態のままである。</a:t>
            </a:r>
          </a:p>
          <a:p>
            <a:r>
              <a:rPr lang="ja-JP" altLang="ja-JP" dirty="0">
                <a:effectLst/>
              </a:rPr>
              <a:t>各種の</a:t>
            </a:r>
            <a:r>
              <a:rPr lang="ja-JP" altLang="ja-JP" dirty="0">
                <a:effectLst/>
                <a:hlinkClick r:id="rId10" tooltip="ジャンクフード"/>
              </a:rPr>
              <a:t>ジャンクフード</a:t>
            </a:r>
            <a:r>
              <a:rPr lang="ja-JP" altLang="ja-JP" dirty="0">
                <a:effectLst/>
              </a:rPr>
              <a:t>や、その他の</a:t>
            </a:r>
            <a:r>
              <a:rPr lang="ja-JP" altLang="ja-JP" dirty="0">
                <a:effectLst/>
                <a:hlinkClick r:id="rId11" tooltip="食品"/>
              </a:rPr>
              <a:t>食品</a:t>
            </a:r>
            <a:r>
              <a:rPr lang="ja-JP" altLang="ja-JP" dirty="0">
                <a:effectLst/>
              </a:rPr>
              <a:t>に添加されている。</a:t>
            </a:r>
            <a:endParaRPr lang="en-US" altLang="ja-JP" dirty="0">
              <a:effectLst/>
            </a:endParaRPr>
          </a:p>
          <a:p>
            <a:r>
              <a:rPr lang="ja-JP" altLang="en-US" dirty="0">
                <a:effectLst/>
              </a:rPr>
              <a:t>世界各地で、死亡事故</a:t>
            </a:r>
            <a:endParaRPr lang="ja-JP" altLang="ja-JP" dirty="0">
              <a:effectLst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ja-JP" sz="4000" b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危険性に反しDHMOは頻繁に</a:t>
            </a:r>
            <a:r>
              <a:rPr kumimoji="1" lang="ja-JP" altLang="en-US" sz="4000" b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使用</a:t>
            </a:r>
            <a:endParaRPr kumimoji="1" lang="ja-JP" altLang="en-US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800000">
            <a:off x="899592" y="1988839"/>
            <a:ext cx="1944216" cy="477389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 rot="10800000">
            <a:off x="2699792" y="4188980"/>
            <a:ext cx="1296144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0800000">
            <a:off x="2713520" y="5373216"/>
            <a:ext cx="1296144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40616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27848" y="1726876"/>
            <a:ext cx="8229600" cy="4525963"/>
          </a:xfrm>
        </p:spPr>
        <p:txBody>
          <a:bodyPr/>
          <a:lstStyle/>
          <a:p>
            <a:r>
              <a:rPr kumimoji="1" lang="ja-JP" altLang="en-US" dirty="0"/>
              <a:t>常温で液体</a:t>
            </a:r>
            <a:endParaRPr kumimoji="1" lang="en-US" altLang="ja-JP" dirty="0"/>
          </a:p>
          <a:p>
            <a:r>
              <a:rPr lang="ja-JP" altLang="ja-JP" dirty="0">
                <a:effectLst/>
                <a:hlinkClick r:id="rId2" tooltip="溶媒"/>
              </a:rPr>
              <a:t>溶媒</a:t>
            </a:r>
            <a:r>
              <a:rPr lang="ja-JP" altLang="ja-JP" dirty="0">
                <a:effectLst/>
              </a:rPr>
              <a:t>や</a:t>
            </a:r>
            <a:r>
              <a:rPr lang="ja-JP" altLang="ja-JP" dirty="0">
                <a:effectLst/>
                <a:hlinkClick r:id="rId3" tooltip="冷媒"/>
              </a:rPr>
              <a:t>冷却剤</a:t>
            </a:r>
            <a:r>
              <a:rPr lang="ja-JP" altLang="ja-JP" dirty="0">
                <a:effectLst/>
              </a:rPr>
              <a:t>などによく用いられる</a:t>
            </a:r>
            <a:endParaRPr lang="en-US" altLang="ja-JP" dirty="0">
              <a:effectLst/>
            </a:endParaRPr>
          </a:p>
          <a:p>
            <a:r>
              <a:rPr kumimoji="1" lang="ja-JP" altLang="en-US" dirty="0">
                <a:effectLst/>
              </a:rPr>
              <a:t>化学的に合成される</a:t>
            </a:r>
            <a:endParaRPr kumimoji="1" lang="en-US" altLang="ja-JP" dirty="0">
              <a:effectLst/>
            </a:endParaRPr>
          </a:p>
          <a:p>
            <a:r>
              <a:rPr lang="ja-JP" altLang="en-US" dirty="0">
                <a:effectLst/>
              </a:rPr>
              <a:t>水酸の一種</a:t>
            </a:r>
            <a:endParaRPr lang="en-US" altLang="ja-JP" dirty="0">
              <a:effectLst/>
            </a:endParaRPr>
          </a:p>
          <a:p>
            <a:r>
              <a:rPr lang="ja-JP" altLang="en-US" dirty="0">
                <a:effectLst/>
              </a:rPr>
              <a:t>日本で、この物質による事故</a:t>
            </a:r>
            <a:r>
              <a:rPr lang="en-US" altLang="ja-JP" dirty="0">
                <a:effectLst/>
              </a:rPr>
              <a:t>1722</a:t>
            </a:r>
            <a:r>
              <a:rPr lang="ja-JP" altLang="en-US" dirty="0">
                <a:effectLst/>
              </a:rPr>
              <a:t>件、うち死亡</a:t>
            </a:r>
            <a:r>
              <a:rPr lang="en-US" altLang="ja-JP" dirty="0">
                <a:effectLst/>
              </a:rPr>
              <a:t>951</a:t>
            </a:r>
            <a:r>
              <a:rPr lang="ja-JP" altLang="en-US" dirty="0">
                <a:effectLst/>
              </a:rPr>
              <a:t>件。高い死亡率（</a:t>
            </a:r>
            <a:r>
              <a:rPr lang="en-US" altLang="ja-JP" dirty="0">
                <a:effectLst/>
              </a:rPr>
              <a:t>2002</a:t>
            </a:r>
            <a:r>
              <a:rPr lang="ja-JP" altLang="en-US" dirty="0">
                <a:effectLst/>
              </a:rPr>
              <a:t>年次）　現在もほぼ横ばい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化学的性質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800000">
            <a:off x="5046704" y="4041640"/>
            <a:ext cx="792088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 rot="10800000">
            <a:off x="7740352" y="4041640"/>
            <a:ext cx="792088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0800000">
            <a:off x="2195736" y="4433787"/>
            <a:ext cx="1008112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6537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effectLst/>
              </a:rPr>
              <a:t>危険な物質にもかかわらず、国内の反応は少ない</a:t>
            </a:r>
            <a:endParaRPr lang="en-US" altLang="ja-JP" dirty="0">
              <a:effectLst/>
            </a:endParaRPr>
          </a:p>
          <a:p>
            <a:pPr marL="0" indent="0">
              <a:buNone/>
            </a:pPr>
            <a:r>
              <a:rPr lang="ja-JP" altLang="en-US" dirty="0">
                <a:effectLst/>
              </a:rPr>
              <a:t>＜海外の主な反応＞</a:t>
            </a:r>
            <a:endParaRPr lang="en-US" altLang="ja-JP" dirty="0">
              <a:effectLst/>
              <a:hlinkClick r:id="rId2" tooltip="アメリカ合衆国"/>
            </a:endParaRPr>
          </a:p>
          <a:p>
            <a:r>
              <a:rPr lang="ja-JP" altLang="ja-JP" dirty="0">
                <a:effectLst/>
                <a:hlinkClick r:id="rId2" tooltip="アメリカ合衆国"/>
              </a:rPr>
              <a:t>アメリカ</a:t>
            </a:r>
            <a:r>
              <a:rPr lang="ja-JP" altLang="ja-JP" dirty="0">
                <a:effectLst/>
              </a:rPr>
              <a:t>・</a:t>
            </a:r>
            <a:r>
              <a:rPr lang="ja-JP" altLang="ja-JP" dirty="0">
                <a:effectLst/>
                <a:hlinkClick r:id="rId3" tooltip="カリフォルニア州"/>
              </a:rPr>
              <a:t>カリフォルニア州</a:t>
            </a:r>
            <a:r>
              <a:rPr lang="ja-JP" altLang="ja-JP" dirty="0">
                <a:effectLst/>
                <a:hlinkClick r:id="rId4" tooltip="アリソ・ビエホ市 (存在しないページ)"/>
              </a:rPr>
              <a:t>アリソ・ビエホ市</a:t>
            </a:r>
            <a:r>
              <a:rPr lang="ja-JP" altLang="ja-JP" dirty="0">
                <a:effectLst/>
              </a:rPr>
              <a:t>の</a:t>
            </a:r>
            <a:r>
              <a:rPr lang="ja-JP" altLang="ja-JP" dirty="0">
                <a:effectLst/>
                <a:hlinkClick r:id="rId5" tooltip="議会"/>
              </a:rPr>
              <a:t>議会</a:t>
            </a:r>
            <a:r>
              <a:rPr lang="ja-JP" altLang="en-US" dirty="0">
                <a:effectLst/>
              </a:rPr>
              <a:t>で</a:t>
            </a:r>
            <a:r>
              <a:rPr lang="ja-JP" altLang="ja-JP" dirty="0">
                <a:effectLst/>
              </a:rPr>
              <a:t>DHMO規制の</a:t>
            </a:r>
            <a:r>
              <a:rPr lang="ja-JP" altLang="ja-JP" dirty="0">
                <a:effectLst/>
                <a:hlinkClick r:id="rId6" tooltip="決議"/>
              </a:rPr>
              <a:t>決議</a:t>
            </a:r>
            <a:endParaRPr lang="en-US" altLang="ja-JP" dirty="0">
              <a:effectLst/>
            </a:endParaRPr>
          </a:p>
          <a:p>
            <a:r>
              <a:rPr lang="ja-JP" altLang="ja-JP" dirty="0">
                <a:effectLst/>
              </a:rPr>
              <a:t>フロリダ州のラジオ局</a:t>
            </a:r>
            <a:r>
              <a:rPr lang="ja-JP" altLang="en-US" dirty="0">
                <a:effectLst/>
              </a:rPr>
              <a:t>がその</a:t>
            </a:r>
            <a:r>
              <a:rPr lang="ja-JP" altLang="ja-JP" dirty="0">
                <a:effectLst/>
              </a:rPr>
              <a:t>危険性について放送したところ、問合せが殺到</a:t>
            </a: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>
                <a:effectLst/>
              </a:rPr>
              <a:t>DHMO</a:t>
            </a:r>
            <a:r>
              <a:rPr lang="ja-JP" altLang="en-US" dirty="0">
                <a:effectLst/>
              </a:rPr>
              <a:t>の</a:t>
            </a:r>
            <a:r>
              <a:rPr lang="ja-JP" altLang="ja-JP" dirty="0">
                <a:effectLst/>
              </a:rPr>
              <a:t>規制</a:t>
            </a:r>
            <a:r>
              <a:rPr lang="ja-JP" altLang="en-US" dirty="0">
                <a:effectLst/>
              </a:rPr>
              <a:t>、社会の反応</a:t>
            </a:r>
            <a:endParaRPr kumimoji="1" lang="ja-JP" altLang="en-US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800000">
            <a:off x="5148064" y="1700808"/>
            <a:ext cx="792088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92892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成人を対象としたある調査では、</a:t>
            </a:r>
            <a:r>
              <a:rPr kumimoji="1" lang="en-US" altLang="ja-JP" dirty="0"/>
              <a:t>50</a:t>
            </a:r>
            <a:r>
              <a:rPr kumimoji="1" lang="ja-JP" altLang="en-US" dirty="0"/>
              <a:t>人中</a:t>
            </a:r>
            <a:r>
              <a:rPr kumimoji="1" lang="en-US" altLang="ja-JP" dirty="0"/>
              <a:t>43</a:t>
            </a:r>
            <a:r>
              <a:rPr kumimoji="1" lang="ja-JP" altLang="en-US" dirty="0"/>
              <a:t>人が</a:t>
            </a:r>
            <a:r>
              <a:rPr lang="en-US" altLang="ja-JP" dirty="0"/>
              <a:t>D.H.M.O.</a:t>
            </a:r>
            <a:r>
              <a:rPr lang="ja-JP" altLang="en-US" dirty="0"/>
              <a:t>の</a:t>
            </a:r>
            <a:r>
              <a:rPr kumimoji="1" lang="ja-JP" altLang="en-US" dirty="0"/>
              <a:t>法規制に賛成。</a:t>
            </a:r>
            <a:endParaRPr kumimoji="1" lang="en-US" altLang="ja-JP" dirty="0"/>
          </a:p>
          <a:p>
            <a:r>
              <a:rPr kumimoji="1" lang="ja-JP" altLang="en-US" dirty="0"/>
              <a:t>保留</a:t>
            </a:r>
            <a:r>
              <a:rPr kumimoji="1" lang="en-US" altLang="ja-JP" dirty="0"/>
              <a:t>6</a:t>
            </a:r>
            <a:r>
              <a:rPr kumimoji="1" lang="ja-JP" altLang="en-US" dirty="0"/>
              <a:t>人。</a:t>
            </a:r>
            <a:endParaRPr kumimoji="1" lang="en-US" altLang="ja-JP" dirty="0"/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人が、この物質が</a:t>
            </a:r>
            <a:r>
              <a:rPr lang="en-US" altLang="ja-JP" dirty="0" err="1"/>
              <a:t>Dihydrogen</a:t>
            </a:r>
            <a:r>
              <a:rPr lang="en-US" altLang="ja-JP" dirty="0"/>
              <a:t> </a:t>
            </a:r>
            <a:r>
              <a:rPr lang="en-US" altLang="ja-JP" dirty="0" err="1"/>
              <a:t>Monooxide</a:t>
            </a:r>
            <a:r>
              <a:rPr lang="ja-JP" altLang="en-US" dirty="0"/>
              <a:t>（ジハイドロジェン・モノオキサイド）、</a:t>
            </a:r>
            <a:r>
              <a:rPr kumimoji="1" lang="ja-JP" altLang="en-US" u="sng" dirty="0"/>
              <a:t>一酸化二水素</a:t>
            </a:r>
            <a:r>
              <a:rPr kumimoji="1" lang="ja-JP" altLang="en-US" dirty="0"/>
              <a:t>であるとして、反対。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sz="4800" dirty="0"/>
              <a:t>→日本でも規制すべきか？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規制について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800000">
            <a:off x="6804248" y="1700807"/>
            <a:ext cx="432048" cy="392147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 w="9487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67063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774043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effectLst/>
              </a:rPr>
              <a:t>＜スーパーで＞</a:t>
            </a:r>
            <a:endParaRPr lang="en-US" altLang="ja-JP" dirty="0">
              <a:effectLst/>
            </a:endParaRPr>
          </a:p>
          <a:p>
            <a:r>
              <a:rPr lang="ja-JP" altLang="en-US" dirty="0">
                <a:effectLst/>
              </a:rPr>
              <a:t>ある赤字経営の中堅スーパー</a:t>
            </a:r>
          </a:p>
          <a:p>
            <a:r>
              <a:rPr lang="ja-JP" altLang="en-US" dirty="0">
                <a:effectLst/>
              </a:rPr>
              <a:t>致死量</a:t>
            </a:r>
            <a:r>
              <a:rPr lang="en-US" altLang="ja-JP" dirty="0">
                <a:effectLst/>
              </a:rPr>
              <a:t>50</a:t>
            </a:r>
            <a:r>
              <a:rPr lang="ja-JP" altLang="en-US" dirty="0">
                <a:effectLst/>
              </a:rPr>
              <a:t>人分</a:t>
            </a:r>
            <a:r>
              <a:rPr lang="en-US" altLang="ja-JP" dirty="0"/>
              <a:t>sodium chloride</a:t>
            </a:r>
            <a:r>
              <a:rPr lang="ja-JP" altLang="en-US" dirty="0"/>
              <a:t>を反社会的勢力に販売</a:t>
            </a:r>
          </a:p>
          <a:p>
            <a:r>
              <a:rPr lang="ja-JP" altLang="en-US" dirty="0">
                <a:effectLst/>
              </a:rPr>
              <a:t>慢性疾患を引き起こし、死者も発生</a:t>
            </a:r>
          </a:p>
          <a:p>
            <a:r>
              <a:rPr lang="ja-JP" altLang="en-US" dirty="0">
                <a:effectLst/>
              </a:rPr>
              <a:t>過去の戦争でも使用。敵に送りつけた事例</a:t>
            </a:r>
          </a:p>
          <a:p>
            <a:r>
              <a:rPr lang="ja-JP" altLang="en-US" dirty="0">
                <a:effectLst/>
              </a:rPr>
              <a:t>かつて製造方法は軍事・戦略的重要機密</a:t>
            </a:r>
          </a:p>
          <a:p>
            <a:endParaRPr lang="ja-JP" altLang="ja-JP" dirty="0">
              <a:effectLst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似たような話題</a:t>
            </a:r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dirty="0">
                <a:effectLst/>
              </a:rPr>
              <a:t>＜アメリカでの話題＞</a:t>
            </a:r>
            <a:endParaRPr lang="en-US" altLang="ja-JP" dirty="0">
              <a:effectLst/>
            </a:endParaRPr>
          </a:p>
          <a:p>
            <a:r>
              <a:rPr lang="ja-JP" altLang="ja-JP" dirty="0">
                <a:effectLst/>
              </a:rPr>
              <a:t>犯罪者の98%は</a:t>
            </a:r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を食べている。</a:t>
            </a:r>
          </a:p>
          <a:p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を日常的に食べて育った子供の約半数は、テストが平均点以下である。</a:t>
            </a:r>
          </a:p>
          <a:p>
            <a:r>
              <a:rPr lang="ja-JP" altLang="ja-JP" dirty="0">
                <a:effectLst/>
              </a:rPr>
              <a:t>暴力的犯罪の90%は、</a:t>
            </a:r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を食べてから24時間以内に起きている。</a:t>
            </a:r>
          </a:p>
          <a:p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は中毒症状を引き起こす。被験者に最初は</a:t>
            </a:r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と水を与え、後に水だけを与える実験をすると、2日もしないうちに</a:t>
            </a:r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を異常にほしがる。</a:t>
            </a:r>
          </a:p>
          <a:p>
            <a:r>
              <a:rPr lang="ja-JP" altLang="ja-JP" dirty="0">
                <a:effectLst/>
              </a:rPr>
              <a:t>新生児に</a:t>
            </a:r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を与えると、のどをつまらせて苦しがる。</a:t>
            </a:r>
          </a:p>
          <a:p>
            <a:r>
              <a:rPr lang="ja-JP" altLang="ja-JP" dirty="0">
                <a:effectLst/>
              </a:rPr>
              <a:t>18世紀、どの家も各自で</a:t>
            </a:r>
            <a:r>
              <a:rPr lang="en-US" altLang="ja-JP" dirty="0" err="1"/>
              <a:t>pão</a:t>
            </a:r>
            <a:r>
              <a:rPr lang="ja-JP" altLang="ja-JP" dirty="0">
                <a:effectLst/>
              </a:rPr>
              <a:t>を焼いていた頃、平均寿命は50歳だった。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似たような話題</a:t>
            </a:r>
          </a:p>
        </p:txBody>
      </p:sp>
    </p:spTree>
    <p:extLst>
      <p:ext uri="{BB962C8B-B14F-4D97-AF65-F5344CB8AC3E}">
        <p14:creationId xmlns:p14="http://schemas.microsoft.com/office/powerpoint/2010/main" val="218972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ool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ユーザー定義 1">
      <a:majorFont>
        <a:latin typeface="ＭＳ Ｐ明朝"/>
        <a:ea typeface="ＭＳ Ｐ明朝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89312D-712A-4409-8A9F-7B78687537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校内プレゼンテーション</Template>
  <TotalTime>0</TotalTime>
  <Words>502</Words>
  <PresentationFormat>画面に合わせる (4:3)</PresentationFormat>
  <Paragraphs>51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ＭＳ Ｐ明朝</vt:lpstr>
      <vt:lpstr>Arial</vt:lpstr>
      <vt:lpstr>Calibri</vt:lpstr>
      <vt:lpstr>Comic Sans MS</vt:lpstr>
      <vt:lpstr>schoolpresentation</vt:lpstr>
      <vt:lpstr>D.H.M.O. Dihydrogen Monooxide</vt:lpstr>
      <vt:lpstr>DHMOの危険性</vt:lpstr>
      <vt:lpstr>危険性に反しDHMOは頻繁に使用</vt:lpstr>
      <vt:lpstr>化学的性質</vt:lpstr>
      <vt:lpstr>DHMOの規制、社会の反応</vt:lpstr>
      <vt:lpstr>規制について</vt:lpstr>
      <vt:lpstr>似たような話題</vt:lpstr>
      <vt:lpstr>似たような話題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dcterms:created xsi:type="dcterms:W3CDTF">2015-02-23T06:34:33Z</dcterms:created>
  <dcterms:modified xsi:type="dcterms:W3CDTF">2017-03-20T22:43:20Z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